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png" ContentType="image/png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autoCompressPictures="0">
  <p:sldMasterIdLst>
    <p:sldMasterId id="2147483943" r:id="rId35"/>
    <p:sldMasterId id="2147483944" r:id="rId37"/>
    <p:sldMasterId id="2147483945" r:id="rId39"/>
  </p:sldMasterIdLst>
  <p:notesMasterIdLst>
    <p:notesMasterId r:id="rId41"/>
  </p:notesMasterIdLst>
  <p:sldIdLst>
    <p:sldId id="262" r:id="rId43"/>
    <p:sldId id="263" r:id="rId44"/>
    <p:sldId id="265" r:id="rId45"/>
    <p:sldId id="268" r:id="rId47"/>
    <p:sldId id="269" r:id="rId49"/>
    <p:sldId id="270" r:id="rId51"/>
    <p:sldId id="280" r:id="rId53"/>
    <p:sldId id="264" r:id="rId55"/>
    <p:sldId id="266" r:id="rId56"/>
    <p:sldId id="272" r:id="rId57"/>
    <p:sldId id="289" r:id="rId59"/>
    <p:sldId id="290" r:id="rId61"/>
    <p:sldId id="276" r:id="rId63"/>
    <p:sldId id="281" r:id="rId64"/>
    <p:sldId id="277" r:id="rId65"/>
    <p:sldId id="282" r:id="rId67"/>
    <p:sldId id="283" r:id="rId69"/>
    <p:sldId id="284" r:id="rId71"/>
    <p:sldId id="285" r:id="rId73"/>
    <p:sldId id="286" r:id="rId75"/>
    <p:sldId id="287" r:id="rId76"/>
    <p:sldId id="288" r:id="rId77"/>
    <p:sldId id="278" r:id="rId78"/>
    <p:sldId id="292" r:id="rId80"/>
    <p:sldId id="291" r:id="rId82"/>
    <p:sldId id="293" r:id="rId84"/>
    <p:sldId id="294" r:id="rId86"/>
    <p:sldId id="295" r:id="rId88"/>
    <p:sldId id="296" r:id="rId90"/>
    <p:sldId id="299" r:id="rId92"/>
    <p:sldId id="300" r:id="rId94"/>
    <p:sldId id="303" r:id="rId96"/>
    <p:sldId id="302" r:id="rId98"/>
    <p:sldId id="297" r:id="rId100"/>
    <p:sldId id="304" r:id="rId102"/>
    <p:sldId id="305" r:id="rId104"/>
    <p:sldId id="260" r:id="rId106"/>
  </p:sldIdLst>
  <p:sldSz cx="9906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262626"/>
    <a:srgbClr val="23CFBF"/>
    <a:srgbClr val="F62291"/>
    <a:srgbClr val="D8268C"/>
    <a:srgbClr val="33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34" autoAdjust="0"/>
    <p:restoredTop sz="73514" autoAdjust="0"/>
  </p:normalViewPr>
  <p:slideViewPr>
    <p:cSldViewPr snapToGrid="1" snapToObjects="1">
      <p:cViewPr varScale="1">
        <p:scale>
          <a:sx n="54" d="100"/>
          <a:sy n="54" d="100"/>
        </p:scale>
        <p:origin x="-1302" y="-84"/>
      </p:cViewPr>
      <p:guideLst>
        <p:guide orient="horz" pos="21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1" snapToObjects="1">
      <p:cViewPr varScale="1">
        <p:scale>
          <a:sx n="125" d="100"/>
          <a:sy n="125" d="100"/>
        </p:scale>
        <p:origin x="-4980" y="-90"/>
      </p:cViewPr>
      <p:guideLst>
        <p:guide orient="horz" pos="2153"/>
      </p:guideLst>
    </p:cSldViewPr>
  </p:notesViewPr>
  <p:gridSpacing cx="73736200" cy="7373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5" Type="http://schemas.openxmlformats.org/officeDocument/2006/relationships/slideMaster" Target="slideMasters/slideMaster1.xml"></Relationship><Relationship Id="rId36" Type="http://schemas.openxmlformats.org/officeDocument/2006/relationships/theme" Target="theme/theme1.xml"></Relationship><Relationship Id="rId37" Type="http://schemas.openxmlformats.org/officeDocument/2006/relationships/slideMaster" Target="slideMasters/slideMaster2.xml"></Relationship><Relationship Id="rId39" Type="http://schemas.openxmlformats.org/officeDocument/2006/relationships/slideMaster" Target="slideMasters/slideMaster3.xml"></Relationship><Relationship Id="rId41" Type="http://schemas.openxmlformats.org/officeDocument/2006/relationships/notesMaster" Target="notesMasters/notesMaster1.xml"></Relationship><Relationship Id="rId43" Type="http://schemas.openxmlformats.org/officeDocument/2006/relationships/slide" Target="slides/slide1.xml"></Relationship><Relationship Id="rId44" Type="http://schemas.openxmlformats.org/officeDocument/2006/relationships/slide" Target="slides/slide2.xml"></Relationship><Relationship Id="rId45" Type="http://schemas.openxmlformats.org/officeDocument/2006/relationships/slide" Target="slides/slide3.xml"></Relationship><Relationship Id="rId47" Type="http://schemas.openxmlformats.org/officeDocument/2006/relationships/slide" Target="slides/slide4.xml"></Relationship><Relationship Id="rId49" Type="http://schemas.openxmlformats.org/officeDocument/2006/relationships/slide" Target="slides/slide5.xml"></Relationship><Relationship Id="rId51" Type="http://schemas.openxmlformats.org/officeDocument/2006/relationships/slide" Target="slides/slide6.xml"></Relationship><Relationship Id="rId53" Type="http://schemas.openxmlformats.org/officeDocument/2006/relationships/slide" Target="slides/slide7.xml"></Relationship><Relationship Id="rId55" Type="http://schemas.openxmlformats.org/officeDocument/2006/relationships/slide" Target="slides/slide8.xml"></Relationship><Relationship Id="rId56" Type="http://schemas.openxmlformats.org/officeDocument/2006/relationships/slide" Target="slides/slide9.xml"></Relationship><Relationship Id="rId57" Type="http://schemas.openxmlformats.org/officeDocument/2006/relationships/slide" Target="slides/slide10.xml"></Relationship><Relationship Id="rId59" Type="http://schemas.openxmlformats.org/officeDocument/2006/relationships/slide" Target="slides/slide11.xml"></Relationship><Relationship Id="rId61" Type="http://schemas.openxmlformats.org/officeDocument/2006/relationships/slide" Target="slides/slide12.xml"></Relationship><Relationship Id="rId63" Type="http://schemas.openxmlformats.org/officeDocument/2006/relationships/slide" Target="slides/slide13.xml"></Relationship><Relationship Id="rId64" Type="http://schemas.openxmlformats.org/officeDocument/2006/relationships/slide" Target="slides/slide14.xml"></Relationship><Relationship Id="rId65" Type="http://schemas.openxmlformats.org/officeDocument/2006/relationships/slide" Target="slides/slide15.xml"></Relationship><Relationship Id="rId67" Type="http://schemas.openxmlformats.org/officeDocument/2006/relationships/slide" Target="slides/slide16.xml"></Relationship><Relationship Id="rId69" Type="http://schemas.openxmlformats.org/officeDocument/2006/relationships/slide" Target="slides/slide17.xml"></Relationship><Relationship Id="rId71" Type="http://schemas.openxmlformats.org/officeDocument/2006/relationships/slide" Target="slides/slide18.xml"></Relationship><Relationship Id="rId73" Type="http://schemas.openxmlformats.org/officeDocument/2006/relationships/slide" Target="slides/slide19.xml"></Relationship><Relationship Id="rId75" Type="http://schemas.openxmlformats.org/officeDocument/2006/relationships/slide" Target="slides/slide20.xml"></Relationship><Relationship Id="rId76" Type="http://schemas.openxmlformats.org/officeDocument/2006/relationships/slide" Target="slides/slide21.xml"></Relationship><Relationship Id="rId77" Type="http://schemas.openxmlformats.org/officeDocument/2006/relationships/slide" Target="slides/slide22.xml"></Relationship><Relationship Id="rId78" Type="http://schemas.openxmlformats.org/officeDocument/2006/relationships/slide" Target="slides/slide23.xml"></Relationship><Relationship Id="rId80" Type="http://schemas.openxmlformats.org/officeDocument/2006/relationships/slide" Target="slides/slide24.xml"></Relationship><Relationship Id="rId82" Type="http://schemas.openxmlformats.org/officeDocument/2006/relationships/slide" Target="slides/slide25.xml"></Relationship><Relationship Id="rId84" Type="http://schemas.openxmlformats.org/officeDocument/2006/relationships/slide" Target="slides/slide26.xml"></Relationship><Relationship Id="rId86" Type="http://schemas.openxmlformats.org/officeDocument/2006/relationships/slide" Target="slides/slide27.xml"></Relationship><Relationship Id="rId88" Type="http://schemas.openxmlformats.org/officeDocument/2006/relationships/slide" Target="slides/slide28.xml"></Relationship><Relationship Id="rId90" Type="http://schemas.openxmlformats.org/officeDocument/2006/relationships/slide" Target="slides/slide29.xml"></Relationship><Relationship Id="rId92" Type="http://schemas.openxmlformats.org/officeDocument/2006/relationships/slide" Target="slides/slide30.xml"></Relationship><Relationship Id="rId94" Type="http://schemas.openxmlformats.org/officeDocument/2006/relationships/slide" Target="slides/slide31.xml"></Relationship><Relationship Id="rId96" Type="http://schemas.openxmlformats.org/officeDocument/2006/relationships/slide" Target="slides/slide32.xml"></Relationship><Relationship Id="rId98" Type="http://schemas.openxmlformats.org/officeDocument/2006/relationships/slide" Target="slides/slide33.xml"></Relationship><Relationship Id="rId100" Type="http://schemas.openxmlformats.org/officeDocument/2006/relationships/slide" Target="slides/slide34.xml"></Relationship><Relationship Id="rId102" Type="http://schemas.openxmlformats.org/officeDocument/2006/relationships/slide" Target="slides/slide35.xml"></Relationship><Relationship Id="rId104" Type="http://schemas.openxmlformats.org/officeDocument/2006/relationships/slide" Target="slides/slide36.xml"></Relationship><Relationship Id="rId106" Type="http://schemas.openxmlformats.org/officeDocument/2006/relationships/slide" Target="slides/slide37.xml"></Relationship><Relationship Id="rId112" Type="http://schemas.openxmlformats.org/officeDocument/2006/relationships/viewProps" Target="viewProps.xml"></Relationship><Relationship Id="rId113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6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주제를 선정 할 때 웹 개발이라는 큰 틀로 시작했기 때문에 </a:t>
            </a:r>
            <a:endParaRPr lang="en-US" altLang="ko-KR" dirty="0" smtClean="0"/>
          </a:p>
          <a:p>
            <a:r>
              <a:rPr lang="ko-KR" altLang="en-US" dirty="0" smtClean="0"/>
              <a:t>웹에서 구현할 수 있는 대부분의 기능을 보여줄 수 </a:t>
            </a:r>
            <a:r>
              <a:rPr lang="ko-KR" altLang="en-US" dirty="0" err="1" smtClean="0"/>
              <a:t>있는게</a:t>
            </a:r>
            <a:r>
              <a:rPr lang="ko-KR" altLang="en-US" dirty="0" smtClean="0"/>
              <a:t> 쇼핑몰이라고 생각을 했고</a:t>
            </a:r>
            <a:endParaRPr lang="en-US" altLang="ko-KR" dirty="0" smtClean="0"/>
          </a:p>
          <a:p>
            <a:r>
              <a:rPr lang="ko-KR" altLang="en-US" dirty="0" smtClean="0"/>
              <a:t>그 중에서도 커피전문점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 그 안에서 </a:t>
            </a:r>
            <a:r>
              <a:rPr lang="ko-KR" altLang="en-US" baseline="0" dirty="0" err="1" smtClean="0"/>
              <a:t>프렌차이즈</a:t>
            </a:r>
            <a:r>
              <a:rPr lang="ko-KR" altLang="en-US" baseline="0" dirty="0" smtClean="0"/>
              <a:t> 커피전문점이라는 가정을 하고 쇼핑몰 주제를 정했습니다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7057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3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3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3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905" cy="34309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8305" cy="41167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905" cy="34309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8305" cy="41167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905" cy="34309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8305" cy="41167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905" cy="34309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8305" cy="41167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905" cy="343090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8305" cy="41167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705" cy="45910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3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주제를 선정 할 때 웹 개발이라는 큰 틀로 시작했기 때문에 </a:t>
            </a:r>
            <a:endParaRPr lang="en-US" altLang="ko-KR" dirty="0" smtClean="0"/>
          </a:p>
          <a:p>
            <a:r>
              <a:rPr lang="ko-KR" altLang="en-US" dirty="0" smtClean="0"/>
              <a:t>웹에서 구현할 수 있는 대부분의 기능을 보여줄 수 </a:t>
            </a:r>
            <a:r>
              <a:rPr lang="ko-KR" altLang="en-US" dirty="0" err="1" smtClean="0"/>
              <a:t>있는게</a:t>
            </a:r>
            <a:r>
              <a:rPr lang="ko-KR" altLang="en-US" dirty="0" smtClean="0"/>
              <a:t> 쇼핑몰이라고 생각을 했고</a:t>
            </a:r>
            <a:endParaRPr lang="en-US" altLang="ko-KR" dirty="0" smtClean="0"/>
          </a:p>
          <a:p>
            <a:r>
              <a:rPr lang="ko-KR" altLang="en-US" dirty="0" smtClean="0"/>
              <a:t>그 중에서도 커피전문점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 그 안에서 </a:t>
            </a:r>
            <a:r>
              <a:rPr lang="ko-KR" altLang="en-US" baseline="0" dirty="0" err="1" smtClean="0"/>
              <a:t>프렌차이즈</a:t>
            </a:r>
            <a:r>
              <a:rPr lang="ko-KR" altLang="en-US" baseline="0" dirty="0" smtClean="0"/>
              <a:t> 커피전문점이라는 가정을 하고 쇼핑몰 주제를 정했습니다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7057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4270" cy="343027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주제를 카페로 선정한 이유는 요즘에 취미생활의 하나로 </a:t>
            </a:r>
            <a:r>
              <a:rPr lang="ko-KR" altLang="en-US" dirty="0" err="1" smtClean="0"/>
              <a:t>홈카페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라는게</a:t>
            </a:r>
            <a:r>
              <a:rPr lang="ko-KR" altLang="en-US" dirty="0" smtClean="0"/>
              <a:t> 생겨났는데요</a:t>
            </a:r>
            <a:endParaRPr lang="en-US" altLang="ko-KR" dirty="0" smtClean="0"/>
          </a:p>
          <a:p>
            <a:r>
              <a:rPr lang="ko-KR" altLang="en-US" dirty="0" err="1" smtClean="0"/>
              <a:t>인스타그램에서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홈카페라는</a:t>
            </a:r>
            <a:r>
              <a:rPr lang="ko-KR" altLang="en-US" dirty="0" smtClean="0"/>
              <a:t> 해시태그를 검색하면 </a:t>
            </a:r>
            <a:r>
              <a:rPr lang="ko-KR" altLang="en-US" dirty="0" err="1" smtClean="0"/>
              <a:t>홈카페</a:t>
            </a:r>
            <a:r>
              <a:rPr lang="ko-KR" altLang="en-US" dirty="0" smtClean="0"/>
              <a:t> 게시물만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만개가 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 그 안에 내용을 살펴보면 개인이 원두나 </a:t>
            </a:r>
            <a:r>
              <a:rPr lang="ko-KR" altLang="en-US" dirty="0" err="1" smtClean="0"/>
              <a:t>더치커피를</a:t>
            </a:r>
            <a:r>
              <a:rPr lang="ko-KR" altLang="en-US" dirty="0" smtClean="0"/>
              <a:t> 구매해서 집에서 진짜 카페처럼 꾸미고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음료를 만들어먹고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그런 영상이나 게시물을  </a:t>
            </a:r>
            <a:r>
              <a:rPr lang="en-US" altLang="ko-KR" dirty="0" err="1" smtClean="0"/>
              <a:t>sns</a:t>
            </a:r>
            <a:r>
              <a:rPr lang="ko-KR" altLang="en-US" dirty="0" smtClean="0"/>
              <a:t>에 올리는 취미활동으로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이런 취미생활 변화를 보며 점점 더 커피와 삶의 </a:t>
            </a:r>
            <a:r>
              <a:rPr lang="ko-KR" altLang="en-US" dirty="0" err="1" smtClean="0"/>
              <a:t>밀접성이</a:t>
            </a:r>
            <a:r>
              <a:rPr lang="ko-KR" altLang="en-US" dirty="0" smtClean="0"/>
              <a:t> 증가한다고 생각했고 </a:t>
            </a:r>
            <a:r>
              <a:rPr lang="ko-KR" altLang="en-US" dirty="0" err="1" smtClean="0"/>
              <a:t>그로인해</a:t>
            </a:r>
            <a:r>
              <a:rPr lang="ko-KR" altLang="en-US" dirty="0" smtClean="0"/>
              <a:t> 카페라는 주제를 선정했습니다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8125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두번째로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프렌차이즈</a:t>
            </a:r>
            <a:r>
              <a:rPr lang="ko-KR" altLang="en-US" dirty="0" smtClean="0"/>
              <a:t> 커피전문점이라는 가정을 한 이유는</a:t>
            </a:r>
            <a:endParaRPr lang="en-US" altLang="ko-KR" dirty="0" smtClean="0"/>
          </a:p>
          <a:p>
            <a:r>
              <a:rPr lang="ko-KR" altLang="en-US" dirty="0" smtClean="0"/>
              <a:t>개인카페의 경우에는 카페 사이트 내에 상품 배송 카테고리가 있는 경우가 많은데</a:t>
            </a:r>
            <a:endParaRPr lang="en-US" altLang="ko-KR" dirty="0" smtClean="0"/>
          </a:p>
          <a:p>
            <a:r>
              <a:rPr lang="ko-KR" altLang="en-US" dirty="0" err="1" smtClean="0"/>
              <a:t>프렌차이즈</a:t>
            </a:r>
            <a:r>
              <a:rPr lang="ko-KR" altLang="en-US" dirty="0" smtClean="0"/>
              <a:t> 카페의 경우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사이트를 들어가보면 메뉴와 매장 소개 등의 정보 전달이 주 목적이고 배송 상품은 취급하지 않는 곳이 대부분이었습니다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근데 특정 브랜드 커피 맛을 선호하는 소비자도 </a:t>
            </a:r>
            <a:r>
              <a:rPr lang="ko-KR" altLang="en-US" baseline="0" dirty="0" err="1" smtClean="0"/>
              <a:t>많기때문에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프렌차이즈</a:t>
            </a:r>
            <a:r>
              <a:rPr lang="ko-KR" altLang="en-US" baseline="0" dirty="0" smtClean="0"/>
              <a:t> 카페의 카페 메뉴를 판매하는 사이트를 기획했습니다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71674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주제를 선정 할 때 웹 개발이라는 큰 틀로 시작했기 때문에 </a:t>
            </a:r>
            <a:endParaRPr lang="en-US" altLang="ko-KR" dirty="0" smtClean="0"/>
          </a:p>
          <a:p>
            <a:r>
              <a:rPr lang="ko-KR" altLang="en-US" dirty="0" smtClean="0"/>
              <a:t>웹에서 구현할 수 있는 대부분의 기능을 보여줄 수 </a:t>
            </a:r>
            <a:r>
              <a:rPr lang="ko-KR" altLang="en-US" dirty="0" err="1" smtClean="0"/>
              <a:t>있는게</a:t>
            </a:r>
            <a:r>
              <a:rPr lang="ko-KR" altLang="en-US" dirty="0" smtClean="0"/>
              <a:t> 쇼핑몰이라고 생각을 했고</a:t>
            </a:r>
            <a:endParaRPr lang="en-US" altLang="ko-KR" dirty="0" smtClean="0"/>
          </a:p>
          <a:p>
            <a:r>
              <a:rPr lang="ko-KR" altLang="en-US" dirty="0" smtClean="0"/>
              <a:t>그 중에서도 커피전문점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 그 안에서 </a:t>
            </a:r>
            <a:r>
              <a:rPr lang="ko-KR" altLang="en-US" baseline="0" dirty="0" err="1" smtClean="0"/>
              <a:t>프렌차이즈</a:t>
            </a:r>
            <a:r>
              <a:rPr lang="ko-KR" altLang="en-US" baseline="0" dirty="0" smtClean="0"/>
              <a:t> 커피전문점이라는 가정을 하고 쇼핑몰 주제를 정했습니다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67057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3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6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858FBF09-D113-481C-ABB2-744D0E5D3543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6035" cy="452691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5EDF115D-BC84-47FC-98CD-B902DF8AFCDB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955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955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1175A265-8430-48A4-8D17-EFACBA04F82B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742950" y="2130425"/>
            <a:ext cx="84207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485900" y="3886200"/>
            <a:ext cx="6934835" cy="1753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spc="-100" dirty="0" smtClean="0" b="0" strike="noStrike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6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495300" y="1600200"/>
            <a:ext cx="89166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782320" y="4406900"/>
            <a:ext cx="8420735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all" spc="-150" dirty="0" smtClean="0" b="1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782320" y="2907030"/>
            <a:ext cx="8420735" cy="1500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00" dirty="0" smtClean="0" b="0" strike="noStrike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6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495300" y="1600200"/>
            <a:ext cx="437578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5035550" y="1600200"/>
            <a:ext cx="437578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6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495300" y="1535430"/>
            <a:ext cx="437769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00" dirty="0" smtClean="0" b="1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495300" y="2174875"/>
            <a:ext cx="4377690" cy="3952239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5032375" y="1535430"/>
            <a:ext cx="437896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00" dirty="0" smtClean="0" b="1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5032375" y="2174875"/>
            <a:ext cx="4378960" cy="3952239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6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3050"/>
            <a:ext cx="3259455" cy="11626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3872865" y="273050"/>
            <a:ext cx="5538470" cy="58540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495300" y="1435100"/>
            <a:ext cx="3259455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6035" cy="45269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6AC47A92-6A57-4077-9D12-DF07EEF7AA8D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941830" y="4800600"/>
            <a:ext cx="5944235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1941830" y="612775"/>
            <a:ext cx="59442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그림을 추가하려면 아이콘을 클릭하십시오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1941830" y="5367655"/>
            <a:ext cx="5944235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6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495300" y="1600200"/>
            <a:ext cx="8916670" cy="452755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7181850" y="274955"/>
            <a:ext cx="2229485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495300" y="274955"/>
            <a:ext cx="6522085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742950" y="2130425"/>
            <a:ext cx="8420735" cy="147066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485900" y="3886200"/>
            <a:ext cx="6934835" cy="1753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spc="-100" dirty="0" smtClean="0" b="0" strike="noStrike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6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495300" y="1600200"/>
            <a:ext cx="8916670" cy="45275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782320" y="4406900"/>
            <a:ext cx="8420735" cy="13627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all" spc="-150" dirty="0" smtClean="0" b="1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782320" y="2907030"/>
            <a:ext cx="8420735" cy="150050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00" dirty="0" smtClean="0" b="0" strike="noStrike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6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495300" y="1600200"/>
            <a:ext cx="437578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5035550" y="1600200"/>
            <a:ext cx="437578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6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495300" y="1535430"/>
            <a:ext cx="437769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00" dirty="0" smtClean="0" b="1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495300" y="2174875"/>
            <a:ext cx="4377690" cy="3952239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5032375" y="1535430"/>
            <a:ext cx="4378960" cy="64008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00" dirty="0" smtClean="0" b="1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5032375" y="2174875"/>
            <a:ext cx="4378960" cy="3952239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6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320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320" y="2907030"/>
            <a:ext cx="8420100" cy="149987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E28822A9-062C-4DCA-A37B-B91D0A0CA200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3050"/>
            <a:ext cx="3259455" cy="116268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3872865" y="273050"/>
            <a:ext cx="5538470" cy="585406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495300" y="1435100"/>
            <a:ext cx="3259455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941830" y="4800600"/>
            <a:ext cx="5944235" cy="56769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1941830" y="612775"/>
            <a:ext cx="59442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그림을 추가하려면 아이콘을 클릭하십시오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1941830" y="5367655"/>
            <a:ext cx="5944235" cy="8051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670" cy="11442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495300" y="1600200"/>
            <a:ext cx="8916670" cy="452755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7181850" y="274955"/>
            <a:ext cx="2229485" cy="585216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495300" y="274955"/>
            <a:ext cx="6522085" cy="585216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67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2019-01-17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 flipH="1">
            <a:off x="6521450" y="6237605"/>
            <a:ext cx="148590" cy="48450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515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0"/>
            <a:ext cx="437515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8736267A-B9A1-4431-9028-4AB8AE27F150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430"/>
            <a:ext cx="437705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705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430"/>
            <a:ext cx="437832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98E8AF98-187F-4FBC-A884-4D2BCD60165B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606EF561-8A8A-4ACA-85B3-FFD5944C4469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A295C679-6D06-4D2A-917E-77CFCB234089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882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865" y="273050"/>
            <a:ext cx="5537835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882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DA6E449D-4057-4E3B-87DF-F012513F7538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830" y="4800600"/>
            <a:ext cx="5943600" cy="5670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830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830" y="5367655"/>
            <a:ext cx="5943600" cy="8045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E5FBCFB0-E868-4A6B-8032-A596F0BE0D11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pPr/>
              <a:t>2019-01-17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62825" y="-29210"/>
            <a:ext cx="254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dt="0" ftr="0" hdr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0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495300" y="1600200"/>
            <a:ext cx="89160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t>2019-01-17</a:t>
            </a:fld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17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Noto Sans Korean Medium" charset="0"/>
                <a:ea typeface="Noto Sans Korean Medium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495300" y="274955"/>
            <a:ext cx="89160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495300" y="1600200"/>
            <a:ext cx="89160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342900" indent="-342900" algn="l" fontAlgn="auto" defTabSz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spc="-100" dirty="0" smtClean="0" b="0" strike="noStrike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fontAlgn="auto" defTabSz="9144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cap="none" spc="-100" dirty="0" smtClean="0" b="0" strike="noStrike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spc="-100" dirty="0" smtClean="0" b="0" strike="noStrike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cap="none" spc="-100" dirty="0" smtClean="0" b="0" strike="noStrike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495300" y="6356350"/>
            <a:ext cx="2312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t>2019-01-17</a:t>
            </a:fld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17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Noto Sans Korean Medium" charset="0"/>
                <a:ea typeface="Noto Sans Korean Medium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notesSlide" Target="../notesSlides/notesSlide10.xml"></Relationship><Relationship Id="rId3" Type="http://schemas.openxmlformats.org/officeDocument/2006/relationships/image" Target="../media/fImage586224366500.jpeg"></Relationship><Relationship Id="rId4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235461541.png"></Relationship><Relationship Id="rId3" Type="http://schemas.openxmlformats.org/officeDocument/2006/relationships/image" Target="../media/fImage118476168467.png"></Relationship><Relationship Id="rId4" Type="http://schemas.openxmlformats.org/officeDocument/2006/relationships/notesSlide" Target="../notesSlides/notesSlide11.xml"></Relationship><Relationship Id="rId5" Type="http://schemas.openxmlformats.org/officeDocument/2006/relationships/slideLayout" Target="../slideLayouts/slideLayout13.xml"></Relationship></Relationships>
</file>

<file path=ppt/slides/_rels/slide12.xml.rels><?xml version="1.0" encoding="UTF-8"?>
<Relationships xmlns="http://schemas.openxmlformats.org/package/2006/relationships"><Relationship Id="rId4" Type="http://schemas.openxmlformats.org/officeDocument/2006/relationships/notesSlide" Target="../notesSlides/notesSlide12.xml"></Relationship><Relationship Id="rId5" Type="http://schemas.openxmlformats.org/officeDocument/2006/relationships/image" Target="../media/fImage22446870441.png"></Relationship><Relationship Id="rId6" Type="http://schemas.openxmlformats.org/officeDocument/2006/relationships/image" Target="../media/fImage2244687058467.png"></Relationship><Relationship Id="rId7" Type="http://schemas.openxmlformats.org/officeDocument/2006/relationships/image" Target="../media/fImage2244687106334.png"></Relationship><Relationship Id="rId8" Type="http://schemas.openxmlformats.org/officeDocument/2006/relationships/image" Target="../media/fImage2244687116500.png"></Relationship><Relationship Id="rId9" Type="http://schemas.openxmlformats.org/officeDocument/2006/relationships/slideLayout" Target="../slideLayouts/slideLayout24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notesSlide" Target="../notesSlides/notesSlide13.xml"></Relationship><Relationship Id="rId4" Type="http://schemas.openxmlformats.org/officeDocument/2006/relationships/image" Target="../media/fImage13552874841.png"></Relationship><Relationship Id="rId5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notesSlide" Target="../notesSlides/notesSlide14.xml"></Relationship><Relationship Id="rId4" Type="http://schemas.openxmlformats.org/officeDocument/2006/relationships/image" Target="../media/fImage2118477498467.png"></Relationship><Relationship Id="rId5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3" Type="http://schemas.openxmlformats.org/officeDocument/2006/relationships/image" Target="../media/fImage713294379169.jpeg"></Relationship><Relationship Id="rId4" Type="http://schemas.openxmlformats.org/officeDocument/2006/relationships/image" Target="../media/fImage267934385724.jpeg"></Relationship><Relationship Id="rId5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3" Type="http://schemas.openxmlformats.org/officeDocument/2006/relationships/image" Target="../media/fImage638804391478.jpeg"></Relationship><Relationship Id="rId4" Type="http://schemas.openxmlformats.org/officeDocument/2006/relationships/image" Target="../media/fImage379074409358.jpeg"></Relationship><Relationship Id="rId5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3" Type="http://schemas.openxmlformats.org/officeDocument/2006/relationships/image" Target="../media/fImage369064416962.jpeg"></Relationship><Relationship Id="rId4" Type="http://schemas.openxmlformats.org/officeDocument/2006/relationships/image" Target="../media/fImage488344424464.jpeg"></Relationship><Relationship Id="rId5" Type="http://schemas.openxmlformats.org/officeDocument/2006/relationships/image" Target="../media/fImage503504435705.jpeg"></Relationship><Relationship Id="rId6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003875298145.jpeg"></Relationship><Relationship Id="rId3" Type="http://schemas.openxmlformats.org/officeDocument/2006/relationships/notesSlide" Target="../notesSlides/notesSlide18.xml"></Relationship><Relationship Id="rId4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458875363281.jpeg"></Relationship><Relationship Id="rId3" Type="http://schemas.openxmlformats.org/officeDocument/2006/relationships/image" Target="../media/fImage512105376827.jpeg"></Relationship><Relationship Id="rId4" Type="http://schemas.openxmlformats.org/officeDocument/2006/relationships/notesSlide" Target="../notesSlides/notesSlide19.xml"></Relationship><Relationship Id="rId5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fImage46594539491.jpeg"></Relationship><Relationship Id="rId4" Type="http://schemas.openxmlformats.org/officeDocument/2006/relationships/image" Target="../media/fImage363285402995.jpeg"></Relationship><Relationship Id="rId5" Type="http://schemas.openxmlformats.org/officeDocument/2006/relationships/notesSlide" Target="../notesSlides/notesSlide20.xml"></Relationship><Relationship Id="rId6" Type="http://schemas.openxmlformats.org/officeDocument/2006/relationships/image" Target="../media/fImage501597446334.jpeg"></Relationship><Relationship Id="rId7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641065411942.jpeg"></Relationship><Relationship Id="rId4" Type="http://schemas.openxmlformats.org/officeDocument/2006/relationships/notesSlide" Target="../notesSlides/notesSlide21.xml"></Relationship><Relationship Id="rId5" Type="http://schemas.openxmlformats.org/officeDocument/2006/relationships/image" Target="../media/fImage594327456500.jpeg"></Relationship><Relationship Id="rId6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494825435436.jpeg"></Relationship><Relationship Id="rId4" Type="http://schemas.openxmlformats.org/officeDocument/2006/relationships/notesSlide" Target="../notesSlides/notesSlide22.xml"></Relationship><Relationship Id="rId5" Type="http://schemas.openxmlformats.org/officeDocument/2006/relationships/image" Target="../media/fImage492967439169.jpeg"></Relationship><Relationship Id="rId6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notesSlide" Target="../notesSlides/notesSlide23.xml"></Relationship><Relationship Id="rId3" Type="http://schemas.openxmlformats.org/officeDocument/2006/relationships/image" Target="../media/fImage2600845041.jpeg"></Relationship><Relationship Id="rId4" Type="http://schemas.openxmlformats.org/officeDocument/2006/relationships/image" Target="../media/fImage290494518467.jpeg"></Relationship><Relationship Id="rId5" Type="http://schemas.openxmlformats.org/officeDocument/2006/relationships/image" Target="../media/fImage273544526334.jpeg"></Relationship><Relationship Id="rId6" Type="http://schemas.openxmlformats.org/officeDocument/2006/relationships/image" Target="../media/fImage248154536500.jpeg"></Relationship><Relationship Id="rId7" Type="http://schemas.openxmlformats.org/officeDocument/2006/relationships/image" Target="../media/fImage351764549169.jpeg"></Relationship><Relationship Id="rId8" Type="http://schemas.openxmlformats.org/officeDocument/2006/relationships/image" Target="../media/fImage151324555724.jpeg"></Relationship><Relationship Id="rId9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380447199169.jpeg"></Relationship><Relationship Id="rId3" Type="http://schemas.openxmlformats.org/officeDocument/2006/relationships/notesSlide" Target="../notesSlides/notesSlide24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79247345724.jpeg"></Relationship><Relationship Id="rId3" Type="http://schemas.openxmlformats.org/officeDocument/2006/relationships/image" Target="../media/fImage515647351478.jpeg"></Relationship><Relationship Id="rId4" Type="http://schemas.openxmlformats.org/officeDocument/2006/relationships/notesSlide" Target="../notesSlides/notesSlide25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798437369358.jpeg"></Relationship><Relationship Id="rId3" Type="http://schemas.openxmlformats.org/officeDocument/2006/relationships/notesSlide" Target="../notesSlides/notesSlide26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067307376962.jpeg"></Relationship><Relationship Id="rId3" Type="http://schemas.openxmlformats.org/officeDocument/2006/relationships/notesSlide" Target="../notesSlides/notesSlide27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751287384464.jpeg"></Relationship><Relationship Id="rId3" Type="http://schemas.openxmlformats.org/officeDocument/2006/relationships/notesSlide" Target="../notesSlides/notesSlide28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67677575705.jpeg"></Relationship><Relationship Id="rId3" Type="http://schemas.openxmlformats.org/officeDocument/2006/relationships/notesSlide" Target="../notesSlides/notesSlide29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2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636817598145.jpeg"></Relationship><Relationship Id="rId3" Type="http://schemas.openxmlformats.org/officeDocument/2006/relationships/notesSlide" Target="../notesSlides/notesSlide30.xm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573287733281.jpeg"></Relationship><Relationship Id="rId3" Type="http://schemas.openxmlformats.org/officeDocument/2006/relationships/notesSlide" Target="../notesSlides/notesSlide31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97457816827.jpeg"></Relationship><Relationship Id="rId3" Type="http://schemas.openxmlformats.org/officeDocument/2006/relationships/image" Target="../media/fImage658377839961.jpeg"></Relationship><Relationship Id="rId4" Type="http://schemas.openxmlformats.org/officeDocument/2006/relationships/notesSlide" Target="../notesSlides/notesSlide32.xml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0028786491.jpeg"></Relationship><Relationship Id="rId3" Type="http://schemas.openxmlformats.org/officeDocument/2006/relationships/notesSlide" Target="../notesSlides/notesSlide33.xml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5248132995.png"></Relationship><Relationship Id="rId3" Type="http://schemas.openxmlformats.org/officeDocument/2006/relationships/image" Target="../media/fImage207068141942.png"></Relationship><Relationship Id="rId4" Type="http://schemas.openxmlformats.org/officeDocument/2006/relationships/image" Target="../media/fImage187938154827.png"></Relationship><Relationship Id="rId5" Type="http://schemas.openxmlformats.org/officeDocument/2006/relationships/notesSlide" Target="../notesSlides/notesSlide34.xml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8668165436.png"></Relationship><Relationship Id="rId3" Type="http://schemas.openxmlformats.org/officeDocument/2006/relationships/image" Target="../media/fImage31678172391.png"></Relationship><Relationship Id="rId4" Type="http://schemas.openxmlformats.org/officeDocument/2006/relationships/notesSlide" Target="../notesSlides/notesSlide35.xml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1278184604.png"></Relationship><Relationship Id="rId3" Type="http://schemas.openxmlformats.org/officeDocument/2006/relationships/image" Target="../media/fImage92588193902.png"></Relationship><Relationship Id="rId4" Type="http://schemas.openxmlformats.org/officeDocument/2006/relationships/image" Target="../media/fImage11126820153.png"></Relationship><Relationship Id="rId5" Type="http://schemas.openxmlformats.org/officeDocument/2006/relationships/notesSlide" Target="../notesSlides/notesSlide36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image4.jpeg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2.jpeg"></Relationship><Relationship Id="rId2" Type="http://schemas.openxmlformats.org/officeDocument/2006/relationships/notesSlide" Target="../notesSlides/notesSlide4.xml"></Relationship><Relationship Id="rId4" Type="http://schemas.openxmlformats.org/officeDocument/2006/relationships/image" Target="../media/image3.jpe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fImage35690349641.png"></Relationship><Relationship Id="rId4" Type="http://schemas.openxmlformats.org/officeDocument/2006/relationships/image" Target="../media/fImage18249254978467.png"></Relationship><Relationship Id="rId5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3389865046334.png"></Relationship><Relationship Id="rId3" Type="http://schemas.openxmlformats.org/officeDocument/2006/relationships/notesSlide" Target="../notesSlides/notesSlide7.xml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0"/>
            <a:ext cx="6299200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23495" y="1800225"/>
            <a:ext cx="6739890" cy="11995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카페</a:t>
            </a:r>
            <a:r>
              <a:rPr lang="en-US" altLang="ko-KR" sz="4400" cap="none" spc="-150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44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인</a:t>
            </a:r>
            <a:endParaRPr lang="ko-KR" altLang="en-US" sz="44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CAFE SHOPPING MALL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6370" y="3214370"/>
            <a:ext cx="935990" cy="55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 rot="0">
            <a:off x="238125" y="3429000"/>
            <a:ext cx="2468880" cy="3689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spc="300" dirty="0" smtClean="0" b="0" strike="noStrike">
                <a:solidFill>
                  <a:schemeClr val="bg1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2</a:t>
            </a:r>
            <a:r>
              <a:rPr lang="en-US" altLang="ko-KR" sz="1800" cap="none" spc="300" dirty="0" smtClean="0" b="0" strike="noStrike">
                <a:solidFill>
                  <a:schemeClr val="bg1"/>
                </a:solidFill>
                <a:effectLst>
                  <a:outerShdw sx="100000" sy="100000" blurRad="38100" dist="38100" dir="2700000" rotWithShape="1" algn="tl">
                    <a:srgbClr val="000000">
                      <a:alpha val="42745"/>
                    </a:srgbClr>
                  </a:outerShdw>
                </a:effectLst>
                <a:latin typeface="나눔명조" charset="0"/>
                <a:ea typeface="나눔명조" charset="0"/>
              </a:rPr>
              <a:t>조- 제안서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631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1855" cy="5588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 rot="0">
            <a:off x="709295" y="213360"/>
            <a:ext cx="2392680" cy="58420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3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USECASE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8360" y="1120775"/>
            <a:ext cx="8207375" cy="530923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233732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도형 54"/>
          <p:cNvSpPr>
            <a:spLocks/>
          </p:cNvSpPr>
          <p:nvPr/>
        </p:nvSpPr>
        <p:spPr>
          <a:xfrm rot="0">
            <a:off x="5340985" y="1226185"/>
            <a:ext cx="3945255" cy="5261610"/>
          </a:xfrm>
          <a:prstGeom prst="rect"/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11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744220" y="273050"/>
            <a:ext cx="2259330" cy="52324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개발환경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 rot="0">
            <a:off x="708660" y="1223645"/>
            <a:ext cx="3945255" cy="5261610"/>
          </a:xfrm>
          <a:prstGeom prst="rect"/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517015" y="1551305"/>
            <a:ext cx="2305685" cy="2305685"/>
          </a:xfrm>
          <a:prstGeom prst="rect"/>
          <a:noFill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151245" y="1544955"/>
            <a:ext cx="2312670" cy="2312670"/>
          </a:xfrm>
          <a:prstGeom prst="rect"/>
          <a:noFill/>
        </p:spPr>
      </p:pic>
      <p:sp>
        <p:nvSpPr>
          <p:cNvPr id="56" name="텍스트 상자 55"/>
          <p:cNvSpPr txBox="1">
            <a:spLocks/>
          </p:cNvSpPr>
          <p:nvPr/>
        </p:nvSpPr>
        <p:spPr>
          <a:xfrm rot="0">
            <a:off x="1015365" y="4410710"/>
            <a:ext cx="3315335" cy="16002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PC 환경</a:t>
            </a:r>
            <a:endParaRPr lang="ko-KR" altLang="en-US" sz="2000" cap="none" dirty="0" smtClean="0" b="1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CPU : Intel(R) Core(TM) i5-4590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OS : Windows 8.1K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메모리 : 8GB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제주명조" charset="0"/>
              <a:ea typeface="제주명조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5751830" y="4401820"/>
            <a:ext cx="3129915" cy="19075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개발에 사용한 툴/환경</a:t>
            </a:r>
            <a:endParaRPr lang="ko-KR" altLang="en-US" sz="2000" cap="none" dirty="0" smtClean="0" b="1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STS, SQL Developer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Oracle 12c, AWS, Tomcat 8.5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1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사용 언어</a:t>
            </a:r>
            <a:endParaRPr lang="ko-KR" altLang="en-US" sz="2000" cap="none" dirty="0" smtClean="0" b="1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Java, JSP, JavaScript 등</a:t>
            </a:r>
            <a:endParaRPr lang="ko-KR" altLang="en-US" sz="20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8" name="직사각형 57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12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 rot="0">
            <a:off x="744220" y="273050"/>
            <a:ext cx="3453130" cy="52324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Network Topology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2" name="직사각형 61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64" name="그림 63" descr="C:/Users/Lea/AppData/Roaming/PolarisOffice/ETemp/1000_18009160/fImage2244687044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74345" y="1656080"/>
            <a:ext cx="1990725" cy="1720215"/>
          </a:xfrm>
          <a:prstGeom prst="rect"/>
          <a:noFill/>
        </p:spPr>
      </p:pic>
      <p:pic>
        <p:nvPicPr>
          <p:cNvPr id="65" name="그림 64" descr="C:/Users/Lea/AppData/Roaming/PolarisOffice/ETemp/1000_18009160/fImage2244687058467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09085" y="1694180"/>
            <a:ext cx="1990725" cy="1720215"/>
          </a:xfrm>
          <a:prstGeom prst="rect"/>
          <a:noFill/>
        </p:spPr>
      </p:pic>
      <p:sp>
        <p:nvSpPr>
          <p:cNvPr id="66" name="텍스트 상자 65"/>
          <p:cNvSpPr txBox="1">
            <a:spLocks/>
          </p:cNvSpPr>
          <p:nvPr/>
        </p:nvSpPr>
        <p:spPr>
          <a:xfrm rot="0">
            <a:off x="869315" y="1130935"/>
            <a:ext cx="145351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Client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7980045" y="6153785"/>
            <a:ext cx="109410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DB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8" name="텍스트 상자 67"/>
          <p:cNvSpPr txBox="1">
            <a:spLocks/>
          </p:cNvSpPr>
          <p:nvPr/>
        </p:nvSpPr>
        <p:spPr>
          <a:xfrm rot="0">
            <a:off x="4262755" y="1131570"/>
            <a:ext cx="151701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Web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 rot="0">
            <a:off x="4610735" y="6150610"/>
            <a:ext cx="982345" cy="5238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WAS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70" name="그림 69" descr="C:/Users/Lea/AppData/Roaming/PolarisOffice/ETemp/1000_18009160/fImage224468710633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636510" y="4236720"/>
            <a:ext cx="1990725" cy="1720215"/>
          </a:xfrm>
          <a:prstGeom prst="rect"/>
          <a:noFill/>
        </p:spPr>
      </p:pic>
      <p:pic>
        <p:nvPicPr>
          <p:cNvPr id="71" name="그림 70" descr="C:/Users/Lea/AppData/Roaming/PolarisOffice/ETemp/1000_18009160/fImage2244687116500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09085" y="4236720"/>
            <a:ext cx="1990725" cy="1720215"/>
          </a:xfrm>
          <a:prstGeom prst="rect"/>
          <a:noFill/>
        </p:spPr>
      </p:pic>
      <p:cxnSp>
        <p:nvCxnSpPr>
          <p:cNvPr id="72" name="도형 71"/>
          <p:cNvCxnSpPr/>
          <p:nvPr/>
        </p:nvCxnSpPr>
        <p:spPr>
          <a:xfrm rot="0" flipH="1">
            <a:off x="5358130" y="3589655"/>
            <a:ext cx="170180" cy="643890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도형 72"/>
          <p:cNvCxnSpPr/>
          <p:nvPr/>
        </p:nvCxnSpPr>
        <p:spPr>
          <a:xfrm rot="0" flipV="1">
            <a:off x="2759710" y="2205990"/>
            <a:ext cx="1080770" cy="1841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도형 73"/>
          <p:cNvCxnSpPr/>
          <p:nvPr/>
        </p:nvCxnSpPr>
        <p:spPr>
          <a:xfrm rot="0">
            <a:off x="6403340" y="4939030"/>
            <a:ext cx="1045209" cy="1841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도형 74"/>
          <p:cNvCxnSpPr/>
          <p:nvPr/>
        </p:nvCxnSpPr>
        <p:spPr>
          <a:xfrm rot="0" flipH="1">
            <a:off x="2777490" y="2553970"/>
            <a:ext cx="1036320" cy="952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도형 75"/>
          <p:cNvCxnSpPr/>
          <p:nvPr/>
        </p:nvCxnSpPr>
        <p:spPr>
          <a:xfrm rot="0" flipH="1">
            <a:off x="6430010" y="5322570"/>
            <a:ext cx="1036320" cy="952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도형 76"/>
          <p:cNvCxnSpPr/>
          <p:nvPr/>
        </p:nvCxnSpPr>
        <p:spPr>
          <a:xfrm rot="0" flipV="1">
            <a:off x="5599430" y="3688080"/>
            <a:ext cx="143510" cy="589915"/>
          </a:xfrm>
          <a:prstGeom prst="straightConnector1"/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13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1855" cy="5588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03320" cy="52260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ERD - 논리 모델링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492_6934288/fImage1355287484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37995" y="1174750"/>
            <a:ext cx="6432550" cy="5401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14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03320" cy="52260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ERD - 물리 모델링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492_6934288/fImage211847749846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4660" y="1487170"/>
            <a:ext cx="9010650" cy="41541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14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1855" cy="5588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091180" cy="52260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7800" y="1177925"/>
            <a:ext cx="7011035" cy="2991485"/>
          </a:xfrm>
          <a:prstGeom prst="rect"/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2245" y="4700270"/>
            <a:ext cx="7001510" cy="8769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16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091180" cy="52324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23060" y="1210310"/>
            <a:ext cx="7011035" cy="2553335"/>
          </a:xfrm>
          <a:prstGeom prst="rect"/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17980" y="4370070"/>
            <a:ext cx="7020560" cy="1296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17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091180" cy="52324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05585" y="969645"/>
            <a:ext cx="7049135" cy="1324610"/>
          </a:xfrm>
          <a:prstGeom prst="rect"/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20825" y="2393315"/>
            <a:ext cx="7039610" cy="1896110"/>
          </a:xfrm>
          <a:prstGeom prst="rect"/>
          <a:noFill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04315" y="4434205"/>
            <a:ext cx="7030085" cy="19342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508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18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3125" cy="5715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091180" cy="52387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92885" y="1283335"/>
            <a:ext cx="7030085" cy="42487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508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19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3125" cy="5715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091180" cy="52387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8275" y="1388110"/>
            <a:ext cx="7030085" cy="1715135"/>
          </a:xfrm>
          <a:prstGeom prst="rect"/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8275" y="3714750"/>
            <a:ext cx="7030085" cy="1905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7485380" y="3248660"/>
            <a:ext cx="935990" cy="55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00050" y="404495"/>
            <a:ext cx="2105660" cy="703580"/>
            <a:chOff x="400050" y="404495"/>
            <a:chExt cx="2105660" cy="703580"/>
          </a:xfrm>
        </p:grpSpPr>
        <p:sp>
          <p:nvSpPr>
            <p:cNvPr id="5" name="TextBox 4"/>
            <p:cNvSpPr txBox="1"/>
            <p:nvPr/>
          </p:nvSpPr>
          <p:spPr>
            <a:xfrm>
              <a:off x="624840" y="404495"/>
              <a:ext cx="1656080" cy="58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CONTENTS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5610" y="1052830"/>
              <a:ext cx="935990" cy="552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-3175" y="1503680"/>
            <a:ext cx="7813675" cy="1859280"/>
            <a:chOff x="-3175" y="1503680"/>
            <a:chExt cx="7813675" cy="1859280"/>
          </a:xfrm>
        </p:grpSpPr>
        <p:grpSp>
          <p:nvGrpSpPr>
            <p:cNvPr id="20" name="그룹 19"/>
            <p:cNvGrpSpPr/>
            <p:nvPr/>
          </p:nvGrpSpPr>
          <p:grpSpPr>
            <a:xfrm>
              <a:off x="17145" y="1565910"/>
              <a:ext cx="7793355" cy="1797050"/>
              <a:chOff x="17145" y="1565910"/>
              <a:chExt cx="7793355" cy="1797050"/>
            </a:xfrm>
          </p:grpSpPr>
          <p:sp>
            <p:nvSpPr>
              <p:cNvPr id="15" name="직사각형 14"/>
              <p:cNvSpPr>
                <a:spLocks/>
              </p:cNvSpPr>
              <p:nvPr/>
            </p:nvSpPr>
            <p:spPr>
              <a:xfrm>
                <a:off x="507365" y="3223260"/>
                <a:ext cx="6845300" cy="53340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17145" y="1565910"/>
                <a:ext cx="7793355" cy="1797050"/>
                <a:chOff x="17145" y="1565910"/>
                <a:chExt cx="7793355" cy="1797050"/>
              </a:xfrm>
            </p:grpSpPr>
            <p:sp>
              <p:nvSpPr>
                <p:cNvPr id="8" name="한쪽 모서리가 잘린 사각형 7"/>
                <p:cNvSpPr>
                  <a:spLocks/>
                </p:cNvSpPr>
                <p:nvPr/>
              </p:nvSpPr>
              <p:spPr>
                <a:xfrm flipH="1">
                  <a:off x="17145" y="1576070"/>
                  <a:ext cx="1850390" cy="1786255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strike="noStrike" cap="none" dirty="0" smtClean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6" name="한쪽 모서리가 잘린 사각형 15"/>
                <p:cNvSpPr>
                  <a:spLocks/>
                </p:cNvSpPr>
                <p:nvPr/>
              </p:nvSpPr>
              <p:spPr>
                <a:xfrm flipH="1">
                  <a:off x="1998980" y="1576070"/>
                  <a:ext cx="1850390" cy="1786255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strike="noStrike" cap="none" dirty="0" smtClean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7" name="한쪽 모서리가 잘린 사각형 16"/>
                <p:cNvSpPr>
                  <a:spLocks/>
                </p:cNvSpPr>
                <p:nvPr/>
              </p:nvSpPr>
              <p:spPr>
                <a:xfrm flipH="1">
                  <a:off x="3953510" y="1576070"/>
                  <a:ext cx="1850390" cy="1786255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strike="noStrike" cap="none" dirty="0" smtClean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8" name="한쪽 모서리가 잘린 사각형 17"/>
                <p:cNvSpPr>
                  <a:spLocks/>
                </p:cNvSpPr>
                <p:nvPr/>
              </p:nvSpPr>
              <p:spPr>
                <a:xfrm flipH="1">
                  <a:off x="5960110" y="1565910"/>
                  <a:ext cx="1850390" cy="1786255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strike="noStrike" cap="none" dirty="0" smtClean="0"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sp>
          <p:nvSpPr>
            <p:cNvPr id="25" name="직사각형 24"/>
            <p:cNvSpPr>
              <a:spLocks/>
            </p:cNvSpPr>
            <p:nvPr/>
          </p:nvSpPr>
          <p:spPr>
            <a:xfrm>
              <a:off x="0" y="1503680"/>
              <a:ext cx="938530" cy="55880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571500" indent="-57150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+mj-lt"/>
                <a:buAutoNum type="romanUcPeriod"/>
              </a:pPr>
              <a:r>
                <a:rPr lang="en-US" altLang="ko-KR" sz="3200" b="0" strike="noStrike" cap="none" spc="-150" dirty="0" smtClean="0">
                  <a:solidFill>
                    <a:srgbClr val="FFFFFF"/>
                  </a:solidFill>
                  <a:latin typeface="나눔명조" charset="0"/>
                  <a:ea typeface="나눔명조" charset="0"/>
                </a:rPr>
                <a:t> </a:t>
              </a:r>
              <a:endParaRPr lang="ko-KR" altLang="en-US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26" name="직사각형 25"/>
            <p:cNvSpPr>
              <a:spLocks/>
            </p:cNvSpPr>
            <p:nvPr/>
          </p:nvSpPr>
          <p:spPr>
            <a:xfrm>
              <a:off x="1952625" y="1503680"/>
              <a:ext cx="938530" cy="55880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571500" indent="-57150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+mj-lt"/>
                <a:buAutoNum type="romanUcPeriod" startAt="2"/>
              </a:pPr>
              <a:r>
                <a:rPr lang="en-US" altLang="ko-KR" sz="3200" b="0" strike="noStrike" cap="none" spc="-150" dirty="0" smtClean="0">
                  <a:solidFill>
                    <a:srgbClr val="FFFFFF"/>
                  </a:solidFill>
                  <a:latin typeface="나눔명조" charset="0"/>
                  <a:ea typeface="나눔명조" charset="0"/>
                </a:rPr>
                <a:t> </a:t>
              </a:r>
              <a:endParaRPr lang="ko-KR" altLang="en-US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27" name="직사각형 26"/>
            <p:cNvSpPr>
              <a:spLocks/>
            </p:cNvSpPr>
            <p:nvPr/>
          </p:nvSpPr>
          <p:spPr>
            <a:xfrm>
              <a:off x="3952875" y="1503680"/>
              <a:ext cx="1103630" cy="55880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571500" indent="-57150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+mj-lt"/>
                <a:buAutoNum type="romanUcPeriod" startAt="3"/>
              </a:pPr>
              <a:r>
                <a:rPr lang="en-US" altLang="ko-KR" sz="3200" b="0" strike="noStrike" cap="none" spc="-150" dirty="0" smtClean="0">
                  <a:solidFill>
                    <a:srgbClr val="FFFFFF"/>
                  </a:solidFill>
                  <a:latin typeface="나눔명조" charset="0"/>
                  <a:ea typeface="나눔명조" charset="0"/>
                </a:rPr>
                <a:t> </a:t>
              </a:r>
              <a:endParaRPr lang="ko-KR" altLang="en-US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28" name="직사각형 27"/>
            <p:cNvSpPr>
              <a:spLocks/>
            </p:cNvSpPr>
            <p:nvPr/>
          </p:nvSpPr>
          <p:spPr>
            <a:xfrm>
              <a:off x="5960110" y="1503680"/>
              <a:ext cx="938530" cy="584835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571500" indent="-571500" eaLnBrk="0">
                <a:buClr>
                  <a:srgbClr val="FFFFFF"/>
                </a:buClr>
                <a:buFont typeface="+mj-lt"/>
                <a:buAutoNum type="romanUcPeriod" startAt="4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charset="0"/>
                  <a:ea typeface="나눔명조" charset="0"/>
                </a:rPr>
                <a:t> </a:t>
              </a:r>
              <a:endParaRPr lang="ko-KR" altLang="en-US" sz="3200" dirty="0" smtClean="0">
                <a:solidFill>
                  <a:srgbClr val="FFFFFF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 rot="0">
              <a:off x="-3175" y="2287270"/>
              <a:ext cx="2078990" cy="46228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cap="none" spc="-150" dirty="0" smtClean="0" b="0" strike="noStrike">
                  <a:solidFill>
                    <a:schemeClr val="bg1"/>
                  </a:solidFill>
                  <a:latin typeface="나눔명조" charset="0"/>
                  <a:ea typeface="나눔명조" charset="0"/>
                </a:rPr>
                <a:t>주제 및 배경</a:t>
              </a:r>
              <a:endParaRPr lang="ko-KR" altLang="en-US" sz="2400" cap="none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2357755" y="2287270"/>
              <a:ext cx="1097280" cy="4406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0" strike="noStrike" cap="none" dirty="0" smtClean="0">
                  <a:solidFill>
                    <a:schemeClr val="bg1"/>
                  </a:solidFill>
                  <a:latin typeface="나눔명조" charset="0"/>
                  <a:ea typeface="나눔명조" charset="0"/>
                </a:rPr>
                <a:t>조직도</a:t>
              </a:r>
            </a:p>
          </p:txBody>
        </p:sp>
        <p:sp>
          <p:nvSpPr>
            <p:cNvPr id="31" name="TextBox 30"/>
            <p:cNvSpPr txBox="1">
              <a:spLocks/>
            </p:cNvSpPr>
            <p:nvPr/>
          </p:nvSpPr>
          <p:spPr>
            <a:xfrm>
              <a:off x="4201795" y="2287270"/>
              <a:ext cx="1325880" cy="4406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spc="-150" dirty="0" smtClean="0">
                  <a:solidFill>
                    <a:schemeClr val="bg1"/>
                  </a:solidFill>
                  <a:latin typeface="나눔명조" charset="0"/>
                  <a:ea typeface="나눔명조" charset="0"/>
                </a:rPr>
                <a:t>설계단계</a:t>
              </a:r>
              <a:endParaRPr lang="ko-KR" altLang="en-US" sz="2400" b="0" strike="noStrike" cap="none" dirty="0" smtClean="0">
                <a:solidFill>
                  <a:schemeClr val="bg1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6238875" y="2287270"/>
              <a:ext cx="1402080" cy="4406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0" strike="noStrike" cap="none" dirty="0" smtClean="0">
                  <a:solidFill>
                    <a:schemeClr val="bg1"/>
                  </a:solidFill>
                  <a:latin typeface="나눔명조" charset="0"/>
                  <a:ea typeface="나눔명조" charset="0"/>
                </a:rPr>
                <a:t>개발단계</a:t>
              </a:r>
            </a:p>
          </p:txBody>
        </p:sp>
      </p:grpSp>
      <p:sp>
        <p:nvSpPr>
          <p:cNvPr id="22" name="한쪽 모서리가 잘린 사각형 21"/>
          <p:cNvSpPr>
            <a:spLocks/>
          </p:cNvSpPr>
          <p:nvPr/>
        </p:nvSpPr>
        <p:spPr>
          <a:xfrm flipH="1">
            <a:off x="7953375" y="1584325"/>
            <a:ext cx="1850390" cy="1786255"/>
          </a:xfrm>
          <a:prstGeom prst="snip1Rect">
            <a:avLst>
              <a:gd name="adj" fmla="val 2328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8197850" y="2287270"/>
            <a:ext cx="1402080" cy="46164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strike="noStrike" cap="none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개발후기</a:t>
            </a:r>
          </a:p>
        </p:txBody>
      </p:sp>
      <p:sp>
        <p:nvSpPr>
          <p:cNvPr id="34" name="직사각형 33"/>
          <p:cNvSpPr>
            <a:spLocks/>
          </p:cNvSpPr>
          <p:nvPr/>
        </p:nvSpPr>
        <p:spPr>
          <a:xfrm>
            <a:off x="7953375" y="1499870"/>
            <a:ext cx="589280" cy="584200"/>
          </a:xfrm>
          <a:prstGeom prst="rect">
            <a:avLst/>
          </a:prstGeom>
        </p:spPr>
        <p:txBody>
          <a:bodyPr wrap="none" lIns="91440" tIns="45720" rIns="91440" bIns="45720" numCol="1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35" name="액자 34"/>
          <p:cNvSpPr>
            <a:spLocks/>
          </p:cNvSpPr>
          <p:nvPr/>
        </p:nvSpPr>
        <p:spPr>
          <a:xfrm rot="0">
            <a:off x="23495" y="3572510"/>
            <a:ext cx="1810385" cy="2571115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2000250" y="3572510"/>
            <a:ext cx="1809750" cy="257048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액자 36"/>
          <p:cNvSpPr>
            <a:spLocks/>
          </p:cNvSpPr>
          <p:nvPr/>
        </p:nvSpPr>
        <p:spPr>
          <a:xfrm rot="0">
            <a:off x="3952240" y="3572510"/>
            <a:ext cx="1810385" cy="2571115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액자 37"/>
          <p:cNvSpPr>
            <a:spLocks/>
          </p:cNvSpPr>
          <p:nvPr/>
        </p:nvSpPr>
        <p:spPr>
          <a:xfrm rot="0">
            <a:off x="5929630" y="3572510"/>
            <a:ext cx="1881505" cy="2571115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 rot="0">
            <a:off x="85725" y="3735070"/>
            <a:ext cx="1844040" cy="157797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 주제 선정/배경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벤치마킹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 rot="0">
            <a:off x="2109470" y="3726815"/>
            <a:ext cx="1844040" cy="9601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조직도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일정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 rot="0">
            <a:off x="4127500" y="3733165"/>
            <a:ext cx="1844040" cy="96012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 유스케이스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UI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43" name="TextBox 42"/>
          <p:cNvSpPr txBox="1">
            <a:spLocks/>
          </p:cNvSpPr>
          <p:nvPr/>
        </p:nvSpPr>
        <p:spPr>
          <a:xfrm rot="0">
            <a:off x="5970905" y="3733165"/>
            <a:ext cx="1844040" cy="220154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 개발환경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네트워크 토폴로지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ERD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테이블명세서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클래스 다이어그램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디렉토리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405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508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20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3125" cy="5715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091180" cy="52387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2245" y="3025140"/>
            <a:ext cx="7001510" cy="1705610"/>
          </a:xfrm>
          <a:prstGeom prst="rect"/>
          <a:noFill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2245" y="4893945"/>
            <a:ext cx="7001510" cy="1276985"/>
          </a:xfrm>
          <a:prstGeom prst="rect"/>
          <a:noFill/>
        </p:spPr>
      </p:pic>
      <p:pic>
        <p:nvPicPr>
          <p:cNvPr id="55" name="그림 54" descr="C:/Users/Lea/AppData/Roaming/PolarisOffice/ETemp/10492_6934288/fImage501597446334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97330" y="998855"/>
            <a:ext cx="6913245" cy="1924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508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21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3125" cy="5715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091180" cy="52387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2720" y="1036320"/>
            <a:ext cx="7020560" cy="2791460"/>
          </a:xfrm>
          <a:prstGeom prst="rect"/>
          <a:noFill/>
        </p:spPr>
      </p:pic>
      <p:pic>
        <p:nvPicPr>
          <p:cNvPr id="53" name="그림 52" descr="C:/Users/Lea/AppData/Roaming/PolarisOffice/ETemp/10492_6934288/fImage594327456500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7800" y="3951605"/>
            <a:ext cx="7011035" cy="23152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5080" cy="3676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22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3125" cy="5715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091180" cy="52387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7800" y="1424940"/>
            <a:ext cx="7011035" cy="1905635"/>
          </a:xfrm>
          <a:prstGeom prst="rect"/>
          <a:noFill/>
        </p:spPr>
      </p:pic>
      <p:pic>
        <p:nvPicPr>
          <p:cNvPr id="53" name="그림 52" descr="C:/Users/Lea/AppData/Roaming/PolarisOffice/ETemp/10492_6934288/fImage492967439169.jpe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45260" y="3858260"/>
            <a:ext cx="7068185" cy="19532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15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1855" cy="5588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053080" cy="52260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DB - 프로시저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56505" y="1316990"/>
            <a:ext cx="1641475" cy="2925445"/>
          </a:xfrm>
          <a:prstGeom prst="rect"/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24175" y="1318895"/>
            <a:ext cx="1746885" cy="2923540"/>
          </a:xfrm>
          <a:prstGeom prst="rect"/>
          <a:noFill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3940" y="3889375"/>
            <a:ext cx="1608455" cy="2388235"/>
          </a:xfrm>
          <a:prstGeom prst="rect"/>
          <a:noFill/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49020" y="1325880"/>
            <a:ext cx="1550035" cy="2094865"/>
          </a:xfrm>
          <a:prstGeom prst="rect"/>
          <a:noFill/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34530" y="1315085"/>
            <a:ext cx="1824990" cy="2775585"/>
          </a:xfrm>
          <a:prstGeom prst="rect"/>
          <a:noFill/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22270" y="4949825"/>
            <a:ext cx="1427480" cy="12217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24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64915" cy="522604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380447199169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2615" y="1544955"/>
            <a:ext cx="6147435" cy="4893945"/>
          </a:xfrm>
          <a:prstGeom prst="rect"/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 rot="0">
            <a:off x="1777365" y="100965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AdminOrder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25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64915" cy="522604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17924734572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120" y="1678305"/>
            <a:ext cx="4134485" cy="4243070"/>
          </a:xfrm>
          <a:prstGeom prst="rect"/>
          <a:noFill/>
        </p:spPr>
      </p:pic>
      <p:pic>
        <p:nvPicPr>
          <p:cNvPr id="53" name="그림 52" descr="C:/Users/Lea/AppData/Roaming/PolarisOffice/ETemp/1000_18009160/fImage515647351478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40350" y="1717675"/>
            <a:ext cx="4037330" cy="4177030"/>
          </a:xfrm>
          <a:prstGeom prst="rect"/>
          <a:noFill/>
        </p:spPr>
      </p:pic>
      <p:sp>
        <p:nvSpPr>
          <p:cNvPr id="54" name="텍스트 상자 53"/>
          <p:cNvSpPr txBox="1">
            <a:spLocks/>
          </p:cNvSpPr>
          <p:nvPr/>
        </p:nvSpPr>
        <p:spPr>
          <a:xfrm rot="0">
            <a:off x="812800" y="1143635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Cart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5340985" y="1143635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City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26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64915" cy="522604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798437369358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72870" y="1419860"/>
            <a:ext cx="7146925" cy="4912360"/>
          </a:xfrm>
          <a:prstGeom prst="rect"/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 rot="0">
            <a:off x="1366520" y="95631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Coupon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27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64915" cy="522604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2067307376962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5030" y="1520190"/>
            <a:ext cx="8145145" cy="4812030"/>
          </a:xfrm>
          <a:prstGeom prst="rect"/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 rot="0">
            <a:off x="857250" y="105410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Member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28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64915" cy="522604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75128738446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25550" y="1321435"/>
            <a:ext cx="7446010" cy="5082540"/>
          </a:xfrm>
          <a:prstGeom prst="rect"/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 rot="0">
            <a:off x="1223645" y="911225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Message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29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64915" cy="522604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967677575705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2155" y="1512570"/>
            <a:ext cx="8672195" cy="4801870"/>
          </a:xfrm>
          <a:prstGeom prst="rect"/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 rot="0">
            <a:off x="705485" y="102743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My(유저정보)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1226185" y="1601470"/>
            <a:ext cx="7454265" cy="3539490"/>
            <a:chOff x="1226185" y="1601470"/>
            <a:chExt cx="7454265" cy="3539490"/>
          </a:xfrm>
        </p:grpSpPr>
        <p:sp>
          <p:nvSpPr>
            <p:cNvPr id="56" name="액자 55"/>
            <p:cNvSpPr>
              <a:spLocks/>
            </p:cNvSpPr>
            <p:nvPr/>
          </p:nvSpPr>
          <p:spPr>
            <a:xfrm rot="0">
              <a:off x="1226185" y="1601470"/>
              <a:ext cx="7455535" cy="1725930"/>
            </a:xfrm>
            <a:prstGeom prst="frame">
              <a:avLst>
                <a:gd name="adj1" fmla="val 2818"/>
              </a:avLst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액자 56"/>
            <p:cNvSpPr>
              <a:spLocks/>
            </p:cNvSpPr>
            <p:nvPr/>
          </p:nvSpPr>
          <p:spPr>
            <a:xfrm rot="0">
              <a:off x="1226185" y="3416300"/>
              <a:ext cx="7455535" cy="1725930"/>
            </a:xfrm>
            <a:prstGeom prst="frame">
              <a:avLst>
                <a:gd name="adj1" fmla="val 2818"/>
              </a:avLst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 rot="0">
            <a:off x="720090" y="215900"/>
            <a:ext cx="2443480" cy="58420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주제 선정</a:t>
            </a: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4" name="TextBox 53"/>
          <p:cNvSpPr txBox="1">
            <a:spLocks/>
          </p:cNvSpPr>
          <p:nvPr/>
        </p:nvSpPr>
        <p:spPr>
          <a:xfrm rot="0">
            <a:off x="2091055" y="2195195"/>
            <a:ext cx="5713730" cy="5232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웹 개발 → 쇼핑몰 → 커피 전문점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2054" name="TextBox 2053"/>
          <p:cNvSpPr txBox="1">
            <a:spLocks/>
          </p:cNvSpPr>
          <p:nvPr/>
        </p:nvSpPr>
        <p:spPr>
          <a:xfrm rot="0">
            <a:off x="2800350" y="3995420"/>
            <a:ext cx="4304665" cy="5226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프렌차이즈 커피 전문점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2055" name="직사각형 2054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3732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30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64915" cy="522604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636817598145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5485" y="1487805"/>
            <a:ext cx="8484235" cy="4969510"/>
          </a:xfrm>
          <a:prstGeom prst="rect"/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 rot="0">
            <a:off x="705485" y="103632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Order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31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64915" cy="522604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57328773328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73455" y="1348740"/>
            <a:ext cx="7957185" cy="5402580"/>
          </a:xfrm>
          <a:prstGeom prst="rect"/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 rot="0">
            <a:off x="973455" y="929005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Product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32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64915" cy="522604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99745781682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6755" y="1742440"/>
            <a:ext cx="3893185" cy="3598545"/>
          </a:xfrm>
          <a:prstGeom prst="rect"/>
          <a:noFill/>
        </p:spPr>
      </p:pic>
      <p:pic>
        <p:nvPicPr>
          <p:cNvPr id="53" name="그림 52" descr="C:/Users/Lea/AppData/Roaming/PolarisOffice/ETemp/1000_18009160/fImage65837783996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85080" y="1743710"/>
            <a:ext cx="4319270" cy="3597275"/>
          </a:xfrm>
          <a:prstGeom prst="rect"/>
          <a:noFill/>
        </p:spPr>
      </p:pic>
      <p:sp>
        <p:nvSpPr>
          <p:cNvPr id="54" name="텍스트 상자 53"/>
          <p:cNvSpPr txBox="1">
            <a:spLocks/>
          </p:cNvSpPr>
          <p:nvPr/>
        </p:nvSpPr>
        <p:spPr>
          <a:xfrm rot="0">
            <a:off x="705485" y="1179195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QnA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 rot="0">
            <a:off x="5081905" y="113538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Store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33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3764915" cy="522604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1002878649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3000" y="1675130"/>
            <a:ext cx="7609205" cy="4157345"/>
          </a:xfrm>
          <a:prstGeom prst="rect"/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 rot="0">
            <a:off x="1143000" y="109855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Review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 rot="0"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34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2755265" cy="52324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파일 구조도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723265" y="893445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Model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58" name="그림 57" descr="C:/Users/Lea/AppData/Roaming/PolarisOffice/ETemp/1000_18009160/fImage11524813299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8430" y="2215515"/>
            <a:ext cx="1869440" cy="3081020"/>
          </a:xfrm>
          <a:prstGeom prst="rect"/>
          <a:noFill/>
        </p:spPr>
      </p:pic>
      <p:pic>
        <p:nvPicPr>
          <p:cNvPr id="59" name="그림 58" descr="C:/Users/Lea/AppData/Roaming/PolarisOffice/ETemp/1000_18009160/fImage20706814194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62420" y="2212340"/>
            <a:ext cx="1687830" cy="3762375"/>
          </a:xfrm>
          <a:prstGeom prst="rect"/>
          <a:noFill/>
        </p:spPr>
      </p:pic>
      <p:pic>
        <p:nvPicPr>
          <p:cNvPr id="60" name="그림 59" descr="C:/Users/Lea/AppData/Roaming/PolarisOffice/ETemp/1000_18009160/fImage18793815482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1940" y="2216785"/>
            <a:ext cx="1713230" cy="3597275"/>
          </a:xfrm>
          <a:prstGeom prst="rect"/>
          <a:noFill/>
        </p:spPr>
      </p:pic>
      <p:sp>
        <p:nvSpPr>
          <p:cNvPr id="61" name="텍스트 상자 60"/>
          <p:cNvSpPr txBox="1">
            <a:spLocks/>
          </p:cNvSpPr>
          <p:nvPr/>
        </p:nvSpPr>
        <p:spPr>
          <a:xfrm rot="0">
            <a:off x="1410970" y="175133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VO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 rot="0">
            <a:off x="4098925" y="175133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DAO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 rot="0">
            <a:off x="6635115" y="175133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Service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 rot="0"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35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2755265" cy="52324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파일 구조도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723265" y="893445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Controller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58" name="그림 57" descr="C:/Users/Lea/AppData/Roaming/PolarisOffice/ETemp/1000_18009160/fImage986681654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35835" y="2623820"/>
            <a:ext cx="2077085" cy="2448560"/>
          </a:xfrm>
          <a:prstGeom prst="rect"/>
          <a:noFill/>
        </p:spPr>
      </p:pic>
      <p:pic>
        <p:nvPicPr>
          <p:cNvPr id="59" name="그림 58" descr="C:/Users/Lea/AppData/Roaming/PolarisOffice/ETemp/1000_18009160/fImage3167817239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47665" y="2629535"/>
            <a:ext cx="2172335" cy="562610"/>
          </a:xfrm>
          <a:prstGeom prst="rect"/>
          <a:noFill/>
        </p:spPr>
      </p:pic>
      <p:sp>
        <p:nvSpPr>
          <p:cNvPr id="60" name="텍스트 상자 59"/>
          <p:cNvSpPr txBox="1">
            <a:spLocks/>
          </p:cNvSpPr>
          <p:nvPr/>
        </p:nvSpPr>
        <p:spPr>
          <a:xfrm rot="0">
            <a:off x="2232660" y="216154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Controller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5420995" y="2152650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Util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 rot="0"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36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 rot="0">
            <a:off x="744220" y="273050"/>
            <a:ext cx="2755265" cy="52324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파일 구조도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723265" y="893445"/>
            <a:ext cx="19380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View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58" name="그림 57" descr="C:/Users/Lea/AppData/Roaming/PolarisOffice/ETemp/1000_18009160/fImage1112781846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42745" y="2235835"/>
            <a:ext cx="1527810" cy="3604895"/>
          </a:xfrm>
          <a:prstGeom prst="rect"/>
          <a:noFill/>
        </p:spPr>
      </p:pic>
      <p:pic>
        <p:nvPicPr>
          <p:cNvPr id="59" name="그림 58" descr="C:/Users/Lea/AppData/Roaming/PolarisOffice/ETemp/1000_18009160/fImage925881939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77945" y="2230755"/>
            <a:ext cx="1570355" cy="3574415"/>
          </a:xfrm>
          <a:prstGeom prst="rect"/>
          <a:noFill/>
        </p:spPr>
      </p:pic>
      <p:pic>
        <p:nvPicPr>
          <p:cNvPr id="60" name="그림 59" descr="C:/Users/Lea/AppData/Roaming/PolarisOffice/ETemp/1000_18009160/fImage111268201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18885" y="2232025"/>
            <a:ext cx="1325880" cy="37249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520" y="3068955"/>
            <a:ext cx="2951480" cy="954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3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Thank’s</a:t>
            </a:r>
            <a:r>
              <a:rPr lang="en-US" altLang="ko-KR" sz="2800" spc="3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for </a:t>
            </a:r>
            <a:endParaRPr lang="en-US" altLang="ko-KR" sz="28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listening</a:t>
            </a:r>
            <a:endParaRPr lang="ko-KR" altLang="en-US" sz="2800" spc="3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95" y="-635"/>
            <a:ext cx="6453505" cy="68160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2034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317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1855" cy="5588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>
            <a:off x="666750" y="269240"/>
            <a:ext cx="938530" cy="58547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/>
            </a:pPr>
            <a:r>
              <a:rPr lang="en-US" altLang="ko-KR" sz="32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3" name="TextBox 52"/>
          <p:cNvSpPr txBox="1">
            <a:spLocks/>
          </p:cNvSpPr>
          <p:nvPr/>
        </p:nvSpPr>
        <p:spPr>
          <a:xfrm rot="0">
            <a:off x="1061720" y="273050"/>
            <a:ext cx="2886710" cy="52324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주제 _ </a:t>
            </a: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카페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72" name="TextBox 71"/>
          <p:cNvSpPr txBox="1">
            <a:spLocks/>
          </p:cNvSpPr>
          <p:nvPr/>
        </p:nvSpPr>
        <p:spPr>
          <a:xfrm>
            <a:off x="848995" y="1948180"/>
            <a:ext cx="3223895" cy="5257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endParaRPr lang="ko-KR" altLang="en-US" sz="12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935990"/>
            <a:ext cx="3525520" cy="4811395"/>
          </a:xfrm>
          <a:prstGeom prst="rect">
            <a:avLst/>
          </a:prstGeom>
          <a:noFill/>
        </p:spPr>
      </p:pic>
      <p:sp>
        <p:nvSpPr>
          <p:cNvPr id="35" name="TextBox 34"/>
          <p:cNvSpPr txBox="1">
            <a:spLocks/>
          </p:cNvSpPr>
          <p:nvPr/>
        </p:nvSpPr>
        <p:spPr>
          <a:xfrm>
            <a:off x="2792730" y="5993130"/>
            <a:ext cx="4608830" cy="5848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3200" b="0" i="1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커피와 삶의 밀접성 증가</a:t>
            </a:r>
            <a:endParaRPr lang="ko-KR" altLang="en-US" sz="3200" b="0" i="1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36" name="도형 74"/>
          <p:cNvCxnSpPr/>
          <p:nvPr/>
        </p:nvCxnSpPr>
        <p:spPr>
          <a:xfrm>
            <a:off x="2558415" y="6577965"/>
            <a:ext cx="4298950" cy="1270"/>
          </a:xfrm>
          <a:prstGeom prst="line">
            <a:avLst/>
          </a:prstGeom>
          <a:ln w="38100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0" y="960120"/>
            <a:ext cx="3624580" cy="4811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628015" y="4187190"/>
            <a:ext cx="4164965" cy="1809115"/>
            <a:chOff x="628015" y="4187190"/>
            <a:chExt cx="4164965" cy="1809115"/>
          </a:xfrm>
        </p:grpSpPr>
        <p:sp>
          <p:nvSpPr>
            <p:cNvPr id="55" name="액자 54"/>
            <p:cNvSpPr>
              <a:spLocks/>
            </p:cNvSpPr>
            <p:nvPr/>
          </p:nvSpPr>
          <p:spPr>
            <a:xfrm>
              <a:off x="628015" y="4187190"/>
              <a:ext cx="4164965" cy="1809115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317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1855" cy="5588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>
            <a:off x="594995" y="269240"/>
            <a:ext cx="938530" cy="58547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/>
            </a:pPr>
            <a:r>
              <a:rPr lang="en-US" altLang="ko-KR" sz="32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3" name="TextBox 52"/>
          <p:cNvSpPr txBox="1">
            <a:spLocks/>
          </p:cNvSpPr>
          <p:nvPr/>
        </p:nvSpPr>
        <p:spPr>
          <a:xfrm>
            <a:off x="868680" y="285750"/>
            <a:ext cx="2886075" cy="5226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주제 </a:t>
            </a:r>
            <a:r>
              <a:rPr lang="en-US" altLang="ko-KR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_ </a:t>
            </a:r>
            <a:r>
              <a:rPr lang="en-US" altLang="ko-KR" sz="28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프렌차이즈</a:t>
            </a:r>
            <a:endParaRPr lang="ko-KR" altLang="en-US" sz="28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730250" y="3622675"/>
            <a:ext cx="2316480" cy="4610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프렌차이즈 카페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772160" y="1365885"/>
            <a:ext cx="1459230" cy="4610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개인 카페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6" name="TextBox 65"/>
          <p:cNvSpPr txBox="1">
            <a:spLocks/>
          </p:cNvSpPr>
          <p:nvPr/>
        </p:nvSpPr>
        <p:spPr>
          <a:xfrm>
            <a:off x="5222240" y="2909570"/>
            <a:ext cx="4017010" cy="7721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프렌차이즈라는 전제로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카페 메뉴를 </a:t>
            </a:r>
            <a:r>
              <a:rPr lang="en-US" altLang="ko-KR" sz="20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판매하는</a:t>
            </a: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20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사이트</a:t>
            </a: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ko-KR" altLang="en-US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기획</a:t>
            </a: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72" name="TextBox 71"/>
          <p:cNvSpPr txBox="1">
            <a:spLocks/>
          </p:cNvSpPr>
          <p:nvPr/>
        </p:nvSpPr>
        <p:spPr>
          <a:xfrm rot="0">
            <a:off x="748665" y="4258310"/>
            <a:ext cx="3429635" cy="176085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 메뉴와 매장 소개 등 정보 전달이                                                                                                       주 목적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 배송 상품 취급하지 않음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cap="none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특정 브랜드 커피 맛을 선호하는 소비자 증가 </a:t>
            </a: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700405" y="1908810"/>
            <a:ext cx="4093210" cy="989330"/>
            <a:chOff x="700405" y="1908810"/>
            <a:chExt cx="4093210" cy="989330"/>
          </a:xfrm>
        </p:grpSpPr>
        <p:sp>
          <p:nvSpPr>
            <p:cNvPr id="74" name="액자 73"/>
            <p:cNvSpPr>
              <a:spLocks/>
            </p:cNvSpPr>
            <p:nvPr/>
          </p:nvSpPr>
          <p:spPr>
            <a:xfrm>
              <a:off x="700405" y="1908810"/>
              <a:ext cx="4093210" cy="989330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5" name="TextBox 74"/>
          <p:cNvSpPr txBox="1">
            <a:spLocks/>
          </p:cNvSpPr>
          <p:nvPr/>
        </p:nvSpPr>
        <p:spPr>
          <a:xfrm>
            <a:off x="772160" y="2178685"/>
            <a:ext cx="3223895" cy="6489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16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개인</a:t>
            </a: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홈페이지 내 상품 배송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38" name="오른쪽 중괄호 37"/>
          <p:cNvSpPr/>
          <p:nvPr/>
        </p:nvSpPr>
        <p:spPr>
          <a:xfrm>
            <a:off x="4810125" y="2149475"/>
            <a:ext cx="428625" cy="2542540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 rot="0">
            <a:off x="630555" y="269240"/>
            <a:ext cx="4826635" cy="52260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벤치마킹 - 커피빈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4" name="직사각형 53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 rot="0">
            <a:off x="512445" y="1223645"/>
            <a:ext cx="8874125" cy="5260340"/>
          </a:xfrm>
          <a:prstGeom prst="rect"/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56" name="그림 5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1050" y="3973830"/>
            <a:ext cx="5490845" cy="2095500"/>
          </a:xfrm>
          <a:prstGeom prst="rect"/>
          <a:noFill/>
          <a:ln w="0">
            <a:noFill/>
            <a:prstDash/>
          </a:ln>
        </p:spPr>
      </p:pic>
      <p:pic>
        <p:nvPicPr>
          <p:cNvPr id="57" name="그림 56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82955" y="1691005"/>
            <a:ext cx="5484495" cy="1895475"/>
          </a:xfrm>
          <a:prstGeom prst="rect"/>
          <a:noFill/>
          <a:ln w="0">
            <a:noFill/>
            <a:prstDash/>
          </a:ln>
        </p:spPr>
      </p:pic>
      <p:sp>
        <p:nvSpPr>
          <p:cNvPr id="58" name="도형 57"/>
          <p:cNvSpPr>
            <a:spLocks/>
          </p:cNvSpPr>
          <p:nvPr/>
        </p:nvSpPr>
        <p:spPr>
          <a:xfrm rot="0">
            <a:off x="6535420" y="2430780"/>
            <a:ext cx="2512060" cy="1463675"/>
          </a:xfrm>
          <a:prstGeom prst="rect"/>
          <a:noFill/>
          <a:ln w="0">
            <a:noFill/>
            <a:prstDash/>
          </a:ln>
        </p:spPr>
        <p:txBody>
          <a:bodyPr wrap="square" lIns="90170" tIns="45085" rIns="90170" bIns="45085" vert="horz" anchor="t">
            <a:no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cap="none" dirty="0" smtClean="0" b="1" strike="noStrike">
              <a:solidFill>
                <a:srgbClr val="2A6099"/>
              </a:solidFill>
              <a:latin typeface="굴림" charset="0"/>
              <a:ea typeface="굴림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6537325" y="3035935"/>
            <a:ext cx="2733040" cy="12001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신제품과 이벤트 상품에 관한 소식을 자세히 제공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3732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도형 59"/>
          <p:cNvSpPr>
            <a:spLocks/>
          </p:cNvSpPr>
          <p:nvPr/>
        </p:nvSpPr>
        <p:spPr>
          <a:xfrm rot="0">
            <a:off x="512445" y="1223645"/>
            <a:ext cx="8874125" cy="5260340"/>
          </a:xfrm>
          <a:prstGeom prst="rect"/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7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 rot="0">
            <a:off x="630555" y="269240"/>
            <a:ext cx="4067175" cy="52260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벤치마킹 - 커피빈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4" name="직사각형 53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 rot="0">
            <a:off x="5593715" y="4204335"/>
            <a:ext cx="3838575" cy="548005"/>
          </a:xfrm>
          <a:prstGeom prst="rect"/>
          <a:noFill/>
          <a:ln w="0">
            <a:noFill/>
            <a:prstDash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59" name="그림 58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28040" y="1836420"/>
            <a:ext cx="5253990" cy="4248785"/>
          </a:xfrm>
          <a:prstGeom prst="rect"/>
          <a:noFill/>
          <a:ln w="0">
            <a:noFill/>
            <a:prstDash/>
          </a:ln>
        </p:spPr>
      </p:pic>
      <p:sp>
        <p:nvSpPr>
          <p:cNvPr id="61" name="텍스트 상자 60"/>
          <p:cNvSpPr txBox="1">
            <a:spLocks/>
          </p:cNvSpPr>
          <p:nvPr/>
        </p:nvSpPr>
        <p:spPr>
          <a:xfrm rot="0">
            <a:off x="6635115" y="3277235"/>
            <a:ext cx="2179955" cy="831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SNS를 활용한 이벤트 및 홍보</a:t>
            </a:r>
            <a:endParaRPr lang="ko-KR" altLang="en-US" sz="2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748030" y="210185"/>
            <a:ext cx="1948180" cy="584200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조직도</a:t>
            </a: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79" name="액자 78"/>
          <p:cNvSpPr/>
          <p:nvPr/>
        </p:nvSpPr>
        <p:spPr>
          <a:xfrm>
            <a:off x="1095375" y="1356995"/>
            <a:ext cx="2357755" cy="250063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352550" y="1405890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정준오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 rot="0">
            <a:off x="1336040" y="2024380"/>
            <a:ext cx="1741805" cy="17627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메인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검색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매장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서버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357630" y="1954530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액자 13"/>
          <p:cNvSpPr/>
          <p:nvPr/>
        </p:nvSpPr>
        <p:spPr>
          <a:xfrm>
            <a:off x="3667125" y="1356995"/>
            <a:ext cx="2714625" cy="250063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38930" y="1428750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이진웅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8245" y="2071370"/>
            <a:ext cx="2643505" cy="176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로그인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회원가입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상품구매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장바구니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매출관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웹소켓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메시징</a:t>
            </a:r>
            <a:endParaRPr lang="en-US" altLang="ko-KR" sz="2400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5130" y="1976755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액자 17"/>
          <p:cNvSpPr/>
          <p:nvPr/>
        </p:nvSpPr>
        <p:spPr>
          <a:xfrm>
            <a:off x="6668770" y="1356995"/>
            <a:ext cx="2285365" cy="250063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53250" y="1477010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김현주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6580" y="2143125"/>
            <a:ext cx="1741170" cy="176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상품리스트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리뷰게시판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상품관리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쿠폰관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</a:t>
            </a:r>
            <a:endParaRPr lang="en-US" altLang="ko-KR" sz="2400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00875" y="2022475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액자 21"/>
          <p:cNvSpPr/>
          <p:nvPr/>
        </p:nvSpPr>
        <p:spPr>
          <a:xfrm>
            <a:off x="1104265" y="4072255"/>
            <a:ext cx="2348230" cy="221107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52550" y="4206875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김은서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 rot="0">
            <a:off x="1345565" y="4873625"/>
            <a:ext cx="1741805" cy="132588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고객센터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리뷰게시판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회원관리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52245" y="4737735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액자 25"/>
          <p:cNvSpPr/>
          <p:nvPr/>
        </p:nvSpPr>
        <p:spPr>
          <a:xfrm>
            <a:off x="3676015" y="4072255"/>
            <a:ext cx="2705735" cy="221107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8930" y="4213860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최지혜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66870" y="4955540"/>
            <a:ext cx="174117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ABOUT</a:t>
            </a:r>
            <a:br>
              <a:rPr lang="en-US" altLang="ko-KR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24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마이페이지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625" y="4714875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액자 29"/>
          <p:cNvSpPr/>
          <p:nvPr/>
        </p:nvSpPr>
        <p:spPr>
          <a:xfrm>
            <a:off x="6677660" y="4072255"/>
            <a:ext cx="2275840" cy="221107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4675" y="4206875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김수연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26580" y="5034280"/>
            <a:ext cx="1741170" cy="89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조장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UI</a:t>
            </a:r>
            <a:endParaRPr lang="en-US" altLang="ko-KR" sz="2400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000875" y="4737735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>
            <a:spLocks/>
          </p:cNvSpPr>
          <p:nvPr/>
        </p:nvSpPr>
        <p:spPr>
          <a:xfrm rot="0">
            <a:off x="704215" y="798830"/>
            <a:ext cx="2142490" cy="5651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3572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04215" y="798830"/>
            <a:ext cx="2141220" cy="55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Group 127"/>
          <p:cNvGraphicFramePr>
            <a:graphicFrameLocks noGrp="1"/>
          </p:cNvGraphicFramePr>
          <p:nvPr/>
        </p:nvGraphicFramePr>
        <p:xfrm>
          <a:off x="394335" y="1797050"/>
          <a:ext cx="9117330" cy="364871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629410"/>
                <a:gridCol w="935990"/>
                <a:gridCol w="935990"/>
                <a:gridCol w="935990"/>
                <a:gridCol w="935990"/>
                <a:gridCol w="935990"/>
                <a:gridCol w="935990"/>
                <a:gridCol w="935990"/>
                <a:gridCol w="935990"/>
              </a:tblGrid>
              <a:tr h="288290">
                <a:tc>
                  <a:txBody>
                    <a:bodyPr/>
                    <a:lstStyle/>
                    <a:p>
                      <a:pPr marL="0" indent="0" algn="ctr" fontAlgn="base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kumimoji="1" b="1" strike="noStrike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Week</a:t>
                      </a:r>
                      <a:endParaRPr lang="ko-KR" altLang="en-US" sz="1200" kern="1200" dirty="0" smtClean="0" kumimoji="1" cap="none" b="1" strike="noStrike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kumimoji="1" b="1" strike="noStrike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1</a:t>
                      </a:r>
                      <a:endParaRPr lang="ko-KR" altLang="en-US" sz="1200" kern="1200" dirty="0" smtClean="0" kumimoji="1" cap="none" b="1" strike="noStrike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kumimoji="1" b="1" strike="noStrike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2</a:t>
                      </a:r>
                      <a:endParaRPr lang="ko-KR" altLang="en-US" sz="1200" kern="1200" dirty="0" smtClean="0" kumimoji="1" cap="none" b="1" strike="noStrike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kumimoji="1" b="1" strike="noStrike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3</a:t>
                      </a:r>
                      <a:endParaRPr lang="ko-KR" altLang="en-US" sz="1200" kern="1200" dirty="0" smtClean="0" kumimoji="1" cap="none" b="1" strike="noStrike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kumimoji="1" b="1" strike="noStrike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4</a:t>
                      </a:r>
                      <a:endParaRPr lang="ko-KR" altLang="en-US" sz="1200" kern="1200" dirty="0" smtClean="0" kumimoji="1" cap="none" b="1" strike="noStrike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kumimoji="1" b="1" strike="noStrike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5</a:t>
                      </a:r>
                      <a:endParaRPr lang="ko-KR" altLang="en-US" sz="1200" kern="1200" dirty="0" smtClean="0" kumimoji="1" cap="none" b="1" strike="noStrike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kumimoji="1" b="1" strike="noStrike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6</a:t>
                      </a:r>
                      <a:endParaRPr lang="ko-KR" altLang="en-US" sz="1200" kern="1200" dirty="0" smtClean="0" kumimoji="1" cap="none" b="1" strike="noStrike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kumimoji="1" b="1" strike="noStrike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7</a:t>
                      </a:r>
                      <a:endParaRPr lang="ko-KR" altLang="en-US" sz="1200" kern="1200" dirty="0" smtClean="0" kumimoji="1" cap="none" b="1" strike="noStrike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 defTabSz="91440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kumimoji="1" b="1" strike="noStrike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8</a:t>
                      </a:r>
                      <a:endParaRPr lang="ko-KR" altLang="en-US" sz="1200" kern="1200" dirty="0" smtClean="0" kumimoji="1" cap="none" b="1" strike="noStrike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b="0" strike="noStrike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주제선정</a:t>
                      </a:r>
                      <a:endParaRPr lang="ko-KR" altLang="en-US" sz="1200" kern="1200" dirty="0" smtClean="0" cap="none" b="0" strike="noStrike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b="0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UI</a:t>
                      </a:r>
                      <a:endParaRPr lang="ko-KR" altLang="en-US" sz="1200" kern="1200" dirty="0" smtClean="0" cap="none" b="0" strike="noStrike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rgbClr val="FF0000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b="0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DB개발</a:t>
                      </a:r>
                      <a:endParaRPr lang="ko-KR" altLang="en-US" sz="1200" kern="1200" dirty="0" smtClean="0" cap="none" b="0" strike="noStrike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b="0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이벤트/기능구현</a:t>
                      </a:r>
                      <a:endParaRPr lang="ko-KR" altLang="en-US" sz="1200" kern="1200" dirty="0" smtClean="0" cap="none" b="0" strike="noStrike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  <a:p>
                      <a:pPr marL="71755" indent="0" algn="ctr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kern="1200" dirty="0" smtClean="0" cap="none" b="0" strike="noStrike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dirty="0" smtClean="0" b="0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디버깅/구현</a:t>
                      </a:r>
                      <a:endParaRPr lang="ko-KR" altLang="en-US" sz="1200" kern="1200" dirty="0" smtClean="0" cap="none" b="0" strike="noStrike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kern="1200" dirty="0" smtClean="0" cap="none" b="0" strike="noStrike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kern="1200" dirty="0" smtClean="0" cap="none" b="0" strike="noStrike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kern="1200" dirty="0" smtClean="0" cap="none" b="0" strike="noStrike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5488940" y="595630"/>
            <a:ext cx="4161790" cy="405765"/>
          </a:xfrm>
          <a:prstGeom prst="rect">
            <a:avLst/>
          </a:prstGeom>
          <a:noFill/>
        </p:spPr>
        <p:txBody>
          <a:bodyPr wrap="none" lIns="127723" tIns="63862" rIns="127723" bIns="63862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PROJECT TIMELINE 2018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11-12-1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20980" y="1028700"/>
            <a:ext cx="946404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2040890" y="2210435"/>
            <a:ext cx="909955" cy="24003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976880" y="2689860"/>
            <a:ext cx="1872615" cy="26289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849495" y="3143250"/>
            <a:ext cx="1857375" cy="240030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8615045" y="4095750"/>
            <a:ext cx="909955" cy="240030"/>
          </a:xfrm>
          <a:prstGeom prst="roundRect">
            <a:avLst>
              <a:gd name="adj" fmla="val 27173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10250" y="3619500"/>
            <a:ext cx="2754630" cy="26289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 rot="0">
            <a:off x="730885" y="273050"/>
            <a:ext cx="1586230" cy="52260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28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일정 </a:t>
            </a:r>
            <a:endParaRPr lang="ko-KR" altLang="en-US" sz="28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9351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주차_주제발표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37</Pages>
  <Paragraphs>146</Paragraphs>
  <Words>532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sooyeona</dc:creator>
  <cp:lastModifiedBy>은서 김</cp:lastModifiedBy>
  <dc:title>슬라이드 1</dc:title>
  <dcterms:modified xsi:type="dcterms:W3CDTF">2019-01-17T09:38:12Z</dcterms:modified>
</cp:coreProperties>
</file>